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6.xml"/><Relationship Id="rId22" Type="http://schemas.openxmlformats.org/officeDocument/2006/relationships/font" Target="fonts/Roboto-italic.fntdata"/><Relationship Id="rId10" Type="http://schemas.openxmlformats.org/officeDocument/2006/relationships/slide" Target="slides/slide5.xml"/><Relationship Id="rId21" Type="http://schemas.openxmlformats.org/officeDocument/2006/relationships/font" Target="fonts/Robo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8751847a1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8751847a1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8751847a16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751847a16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8751847a16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8751847a16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8751847a16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8751847a16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8751847a16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8751847a16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8751847a16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8751847a16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8751847a1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8751847a1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8751847a1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8751847a1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8751847a16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8751847a16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8751847a1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8751847a1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8751847a1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8751847a1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8751847a1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751847a1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8751847a16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8751847a16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5.jpg"/><Relationship Id="rId4" Type="http://schemas.openxmlformats.org/officeDocument/2006/relationships/image" Target="../media/image20.jpg"/><Relationship Id="rId5" Type="http://schemas.openxmlformats.org/officeDocument/2006/relationships/image" Target="../media/image28.jpg"/><Relationship Id="rId6" Type="http://schemas.openxmlformats.org/officeDocument/2006/relationships/image" Target="../media/image21.jpg"/><Relationship Id="rId7" Type="http://schemas.openxmlformats.org/officeDocument/2006/relationships/image" Target="../media/image26.jpg"/><Relationship Id="rId8"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youtube.com/watch?v=4NkzjzIGsFg" TargetMode="Externa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jpg"/><Relationship Id="rId4" Type="http://schemas.openxmlformats.org/officeDocument/2006/relationships/image" Target="../media/image18.jpg"/><Relationship Id="rId5" Type="http://schemas.openxmlformats.org/officeDocument/2006/relationships/image" Target="../media/image17.jpg"/><Relationship Id="rId6" Type="http://schemas.openxmlformats.org/officeDocument/2006/relationships/image" Target="../media/image1.jpg"/><Relationship Id="rId7" Type="http://schemas.openxmlformats.org/officeDocument/2006/relationships/image" Target="../media/image7.jpg"/><Relationship Id="rId8"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GFnSPIkgr2M" TargetMode="Externa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2.jpg"/><Relationship Id="rId5" Type="http://schemas.openxmlformats.org/officeDocument/2006/relationships/image" Target="../media/image19.jpg"/><Relationship Id="rId6" Type="http://schemas.openxmlformats.org/officeDocument/2006/relationships/image" Target="../media/image15.jpg"/><Relationship Id="rId7" Type="http://schemas.openxmlformats.org/officeDocument/2006/relationships/image" Target="../media/image8.jpg"/><Relationship Id="rId8"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youtube.com/watch?v=nbxs9UF1T-w" TargetMode="Externa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Worst California Contact Poison Plants</a:t>
            </a:r>
            <a:endParaRPr>
              <a:solidFill>
                <a:srgbClr val="FFFFFF"/>
              </a:solidFill>
            </a:endParaRPr>
          </a:p>
        </p:txBody>
      </p:sp>
      <p:sp>
        <p:nvSpPr>
          <p:cNvPr id="55" name="Google Shape;55;p13"/>
          <p:cNvSpPr txBox="1"/>
          <p:nvPr>
            <p:ph idx="1" type="body"/>
          </p:nvPr>
        </p:nvSpPr>
        <p:spPr>
          <a:xfrm>
            <a:off x="396700" y="11383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FF"/>
                </a:solidFill>
              </a:rPr>
              <a:t>By Sean Magers</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22222"/>
                </a:solidFill>
                <a:highlight>
                  <a:srgbClr val="FFFFFF"/>
                </a:highlight>
              </a:rPr>
              <a:t>Poodle-dog Bush</a:t>
            </a:r>
            <a:endParaRPr/>
          </a:p>
        </p:txBody>
      </p:sp>
      <p:sp>
        <p:nvSpPr>
          <p:cNvPr id="118" name="Google Shape;118;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222222"/>
                </a:solidFill>
                <a:highlight>
                  <a:srgbClr val="FFFFFF"/>
                </a:highlight>
                <a:latin typeface="Roboto"/>
                <a:ea typeface="Roboto"/>
                <a:cs typeface="Roboto"/>
                <a:sym typeface="Roboto"/>
              </a:rPr>
              <a:t>Eriodictyon parryi or poodle-dog bush is a tall California mountain shrub with showy purple flowers, which is notable for secreting a severe skin irritant. It is an opportunistic species that grows mostly in areas that have been disturbed by fire.This plant can be 2-6ft tall</a:t>
            </a:r>
            <a:endParaRPr sz="1600">
              <a:solidFill>
                <a:srgbClr val="222222"/>
              </a:solidFill>
              <a:highlight>
                <a:srgbClr val="FFFFFF"/>
              </a:highlight>
              <a:latin typeface="Roboto"/>
              <a:ea typeface="Roboto"/>
              <a:cs typeface="Roboto"/>
              <a:sym typeface="Roboto"/>
            </a:endParaRPr>
          </a:p>
          <a:p>
            <a:pPr indent="0" lvl="0" marL="0" rtl="0" algn="l">
              <a:spcBef>
                <a:spcPts val="1600"/>
              </a:spcBef>
              <a:spcAft>
                <a:spcPts val="1600"/>
              </a:spcAft>
              <a:buNone/>
            </a:pPr>
            <a:r>
              <a:rPr lang="en" sz="1600">
                <a:solidFill>
                  <a:srgbClr val="222222"/>
                </a:solidFill>
                <a:highlight>
                  <a:srgbClr val="FFFFFF"/>
                </a:highlight>
                <a:latin typeface="Roboto"/>
                <a:ea typeface="Roboto"/>
                <a:cs typeface="Roboto"/>
                <a:sym typeface="Roboto"/>
              </a:rPr>
              <a:t>Poodle-dog bush causes severe irritation to the skin if touched, akin to poison oak or poison ivy. It can raise blisters lasting as long as two weeks or more. The plant is covered in sticky hairs, which can dislodge easily and can be passed on to hikers who touch it or brush up against it.</a:t>
            </a: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highlight>
                  <a:srgbClr val="FFFFFF"/>
                </a:highlight>
                <a:latin typeface="Verdana"/>
                <a:ea typeface="Verdana"/>
                <a:cs typeface="Verdana"/>
                <a:sym typeface="Verdana"/>
              </a:rPr>
              <a:t>How to avoid </a:t>
            </a:r>
            <a:r>
              <a:rPr lang="en" sz="1600">
                <a:solidFill>
                  <a:srgbClr val="222222"/>
                </a:solidFill>
                <a:highlight>
                  <a:srgbClr val="FFFFFF"/>
                </a:highlight>
              </a:rPr>
              <a:t>Poodle-dog Bush</a:t>
            </a:r>
            <a:endParaRPr sz="1600"/>
          </a:p>
          <a:p>
            <a:pPr indent="0" lvl="0" marL="0" rtl="0" algn="l">
              <a:spcBef>
                <a:spcPts val="0"/>
              </a:spcBef>
              <a:spcAft>
                <a:spcPts val="0"/>
              </a:spcAft>
              <a:buClr>
                <a:schemeClr val="dk1"/>
              </a:buClr>
              <a:buSzPts val="1100"/>
              <a:buFont typeface="Arial"/>
              <a:buNone/>
            </a:pPr>
            <a:r>
              <a:rPr lang="en" sz="1600">
                <a:highlight>
                  <a:srgbClr val="FFFFFF"/>
                </a:highlight>
                <a:latin typeface="Verdana"/>
                <a:ea typeface="Verdana"/>
                <a:cs typeface="Verdana"/>
                <a:sym typeface="Verdana"/>
              </a:rPr>
              <a:t>and what to do if you do touch it</a:t>
            </a:r>
            <a:endParaRPr sz="1600"/>
          </a:p>
          <a:p>
            <a:pPr indent="0" lvl="0" marL="0" rtl="0" algn="l">
              <a:spcBef>
                <a:spcPts val="0"/>
              </a:spcBef>
              <a:spcAft>
                <a:spcPts val="0"/>
              </a:spcAft>
              <a:buNone/>
            </a:pPr>
            <a:r>
              <a:t/>
            </a:r>
            <a:endParaRPr sz="1600"/>
          </a:p>
        </p:txBody>
      </p:sp>
      <p:sp>
        <p:nvSpPr>
          <p:cNvPr id="124" name="Google Shape;124;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highlight>
                  <a:srgbClr val="FFFFFF"/>
                </a:highlight>
              </a:rPr>
              <a:t>The best way to prevent </a:t>
            </a:r>
            <a:r>
              <a:rPr lang="en" sz="1600">
                <a:solidFill>
                  <a:srgbClr val="222222"/>
                </a:solidFill>
                <a:highlight>
                  <a:srgbClr val="FFFFFF"/>
                </a:highlight>
              </a:rPr>
              <a:t>Poodle-dog Bush</a:t>
            </a:r>
            <a:r>
              <a:rPr lang="en" sz="1600">
                <a:solidFill>
                  <a:schemeClr val="dk1"/>
                </a:solidFill>
                <a:highlight>
                  <a:srgbClr val="FFFFFF"/>
                </a:highlight>
              </a:rPr>
              <a:t> </a:t>
            </a:r>
            <a:r>
              <a:rPr lang="en" sz="1600">
                <a:solidFill>
                  <a:srgbClr val="222222"/>
                </a:solidFill>
                <a:highlight>
                  <a:srgbClr val="FFFFFF"/>
                </a:highlight>
                <a:latin typeface="Roboto"/>
                <a:ea typeface="Roboto"/>
                <a:cs typeface="Roboto"/>
                <a:sym typeface="Roboto"/>
              </a:rPr>
              <a:t>blisters </a:t>
            </a:r>
            <a:r>
              <a:rPr lang="en" sz="1600">
                <a:solidFill>
                  <a:schemeClr val="dk1"/>
                </a:solidFill>
                <a:highlight>
                  <a:srgbClr val="FFFFFF"/>
                </a:highlight>
              </a:rPr>
              <a:t>is to familiarize yourself with what the plants look like and take measures to avoid coming into contact with them.</a:t>
            </a:r>
            <a:r>
              <a:rPr lang="en" sz="1600">
                <a:solidFill>
                  <a:schemeClr val="dk1"/>
                </a:solidFill>
                <a:highlight>
                  <a:srgbClr val="FFFFFF"/>
                </a:highlight>
                <a:latin typeface="Verdana"/>
                <a:ea typeface="Verdana"/>
                <a:cs typeface="Verdana"/>
                <a:sym typeface="Verdana"/>
              </a:rPr>
              <a:t>You should keep your skin covered to avoid contact with these plants. Wear a long-sleeved shirt, long pants, gloves, and closed shoes if you're in an area where they grow.Even if you wear all of these things, it can still get through so if you are not 100% sure you can avoid it, then do not go down that trail.</a:t>
            </a:r>
            <a:endParaRPr sz="1600">
              <a:solidFill>
                <a:schemeClr val="dk1"/>
              </a:solidFill>
              <a:highlight>
                <a:srgbClr val="FFFFFF"/>
              </a:highlight>
              <a:latin typeface="Verdana"/>
              <a:ea typeface="Verdana"/>
              <a:cs typeface="Verdana"/>
              <a:sym typeface="Verdana"/>
            </a:endParaRPr>
          </a:p>
          <a:p>
            <a:pPr indent="0" lvl="0" marL="0" rtl="0" algn="l">
              <a:spcBef>
                <a:spcPts val="1600"/>
              </a:spcBef>
              <a:spcAft>
                <a:spcPts val="1600"/>
              </a:spcAft>
              <a:buClr>
                <a:schemeClr val="dk1"/>
              </a:buClr>
              <a:buSzPts val="1100"/>
              <a:buFont typeface="Arial"/>
              <a:buNone/>
            </a:pPr>
            <a:r>
              <a:rPr lang="en" sz="1600">
                <a:solidFill>
                  <a:schemeClr val="dk1"/>
                </a:solidFill>
                <a:highlight>
                  <a:srgbClr val="FFFFFF"/>
                </a:highlight>
                <a:latin typeface="Verdana"/>
                <a:ea typeface="Verdana"/>
                <a:cs typeface="Verdana"/>
                <a:sym typeface="Verdana"/>
              </a:rPr>
              <a:t>If you do touch it wash the affected area with soap and water as soon as possible. Any clothes suspected to be contaminated should not be touched, and should be washed whenever possible</a:t>
            </a:r>
            <a:endParaRPr sz="1600">
              <a:solidFill>
                <a:schemeClr val="dk1"/>
              </a:solidFill>
              <a:highlight>
                <a:srgbClr val="FFFFFF"/>
              </a:highlight>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28" name="Shape 128"/>
        <p:cNvGrpSpPr/>
        <p:nvPr/>
      </p:nvGrpSpPr>
      <p:grpSpPr>
        <a:xfrm>
          <a:off x="0" y="0"/>
          <a:ext cx="0" cy="0"/>
          <a:chOff x="0" y="0"/>
          <a:chExt cx="0" cy="0"/>
        </a:xfrm>
      </p:grpSpPr>
      <p:pic>
        <p:nvPicPr>
          <p:cNvPr descr="Angeles National Forest - Recreation" id="129" name="Google Shape;129;p24"/>
          <p:cNvPicPr preferRelativeResize="0"/>
          <p:nvPr/>
        </p:nvPicPr>
        <p:blipFill>
          <a:blip r:embed="rId3">
            <a:alphaModFix/>
          </a:blip>
          <a:stretch>
            <a:fillRect/>
          </a:stretch>
        </p:blipFill>
        <p:spPr>
          <a:xfrm>
            <a:off x="151150" y="723900"/>
            <a:ext cx="2466975" cy="1847850"/>
          </a:xfrm>
          <a:prstGeom prst="rect">
            <a:avLst/>
          </a:prstGeom>
          <a:noFill/>
          <a:ln>
            <a:noFill/>
          </a:ln>
        </p:spPr>
      </p:pic>
      <p:pic>
        <p:nvPicPr>
          <p:cNvPr descr="Poodle Dog Bush is still out there. - MWBA" id="130" name="Google Shape;130;p24"/>
          <p:cNvPicPr preferRelativeResize="0"/>
          <p:nvPr/>
        </p:nvPicPr>
        <p:blipFill>
          <a:blip r:embed="rId4">
            <a:alphaModFix/>
          </a:blip>
          <a:stretch>
            <a:fillRect/>
          </a:stretch>
        </p:blipFill>
        <p:spPr>
          <a:xfrm>
            <a:off x="6776750" y="784925"/>
            <a:ext cx="2124075" cy="2152650"/>
          </a:xfrm>
          <a:prstGeom prst="rect">
            <a:avLst/>
          </a:prstGeom>
          <a:noFill/>
          <a:ln>
            <a:noFill/>
          </a:ln>
        </p:spPr>
      </p:pic>
      <p:pic>
        <p:nvPicPr>
          <p:cNvPr descr="Poodle Dog Bush in California PCT - BASE MEDICAL" id="131" name="Google Shape;131;p24"/>
          <p:cNvPicPr preferRelativeResize="0"/>
          <p:nvPr/>
        </p:nvPicPr>
        <p:blipFill>
          <a:blip r:embed="rId5">
            <a:alphaModFix/>
          </a:blip>
          <a:stretch>
            <a:fillRect/>
          </a:stretch>
        </p:blipFill>
        <p:spPr>
          <a:xfrm>
            <a:off x="5830925" y="3359125"/>
            <a:ext cx="2857500" cy="1600200"/>
          </a:xfrm>
          <a:prstGeom prst="rect">
            <a:avLst/>
          </a:prstGeom>
          <a:noFill/>
          <a:ln>
            <a:noFill/>
          </a:ln>
        </p:spPr>
      </p:pic>
      <p:pic>
        <p:nvPicPr>
          <p:cNvPr descr="Poodle Dog Bush - Warning - Los Angeles Hiking Group (Los Angeles ..." id="132" name="Google Shape;132;p24"/>
          <p:cNvPicPr preferRelativeResize="0"/>
          <p:nvPr/>
        </p:nvPicPr>
        <p:blipFill>
          <a:blip r:embed="rId6">
            <a:alphaModFix/>
          </a:blip>
          <a:stretch>
            <a:fillRect/>
          </a:stretch>
        </p:blipFill>
        <p:spPr>
          <a:xfrm>
            <a:off x="3222625" y="2817950"/>
            <a:ext cx="2219325" cy="2057400"/>
          </a:xfrm>
          <a:prstGeom prst="rect">
            <a:avLst/>
          </a:prstGeom>
          <a:noFill/>
          <a:ln>
            <a:noFill/>
          </a:ln>
        </p:spPr>
      </p:pic>
      <p:pic>
        <p:nvPicPr>
          <p:cNvPr descr="After the Station Fire: Contact Dermatitis from Eriodictyon parryi ..." id="133" name="Google Shape;133;p24"/>
          <p:cNvPicPr preferRelativeResize="0"/>
          <p:nvPr/>
        </p:nvPicPr>
        <p:blipFill>
          <a:blip r:embed="rId7">
            <a:alphaModFix/>
          </a:blip>
          <a:stretch>
            <a:fillRect/>
          </a:stretch>
        </p:blipFill>
        <p:spPr>
          <a:xfrm>
            <a:off x="2837450" y="784925"/>
            <a:ext cx="2847975" cy="1600200"/>
          </a:xfrm>
          <a:prstGeom prst="rect">
            <a:avLst/>
          </a:prstGeom>
          <a:noFill/>
          <a:ln>
            <a:noFill/>
          </a:ln>
        </p:spPr>
      </p:pic>
      <p:pic>
        <p:nvPicPr>
          <p:cNvPr descr="Boraginaceae, Eriodictyon parryi, Poodle-Dog Bush | Alan King | Flickr" id="134" name="Google Shape;134;p24"/>
          <p:cNvPicPr preferRelativeResize="0"/>
          <p:nvPr/>
        </p:nvPicPr>
        <p:blipFill>
          <a:blip r:embed="rId8">
            <a:alphaModFix/>
          </a:blip>
          <a:stretch>
            <a:fillRect/>
          </a:stretch>
        </p:blipFill>
        <p:spPr>
          <a:xfrm>
            <a:off x="263250" y="3081225"/>
            <a:ext cx="2466975" cy="1847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a:t>
            </a:r>
            <a:endParaRPr/>
          </a:p>
          <a:p>
            <a:pPr indent="0" lvl="0" marL="0" rtl="0" algn="l">
              <a:spcBef>
                <a:spcPts val="0"/>
              </a:spcBef>
              <a:spcAft>
                <a:spcPts val="0"/>
              </a:spcAft>
              <a:buNone/>
            </a:pPr>
            <a:r>
              <a:t/>
            </a:r>
            <a:endParaRPr/>
          </a:p>
        </p:txBody>
      </p:sp>
      <p:pic>
        <p:nvPicPr>
          <p:cNvPr descr=" " id="140" name="Google Shape;140;p25" title="POODLE DOG BUSH EXPORT">
            <a:hlinkClick r:id="rId3"/>
          </p:cNvPr>
          <p:cNvPicPr preferRelativeResize="0"/>
          <p:nvPr/>
        </p:nvPicPr>
        <p:blipFill>
          <a:blip r:embed="rId4">
            <a:alphaModFix/>
          </a:blip>
          <a:stretch>
            <a:fillRect/>
          </a:stretch>
        </p:blipFill>
        <p:spPr>
          <a:xfrm>
            <a:off x="152400" y="1170125"/>
            <a:ext cx="4572000" cy="3429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4"/>
          <p:cNvSpPr txBox="1"/>
          <p:nvPr>
            <p:ph idx="1" type="subTitle"/>
          </p:nvPr>
        </p:nvSpPr>
        <p:spPr>
          <a:xfrm>
            <a:off x="199550" y="172200"/>
            <a:ext cx="8520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highlight>
                  <a:srgbClr val="FFFFFF"/>
                </a:highlight>
              </a:rPr>
              <a:t>P</a:t>
            </a:r>
            <a:r>
              <a:rPr lang="en">
                <a:solidFill>
                  <a:srgbClr val="000000"/>
                </a:solidFill>
                <a:highlight>
                  <a:srgbClr val="FFFFFF"/>
                </a:highlight>
              </a:rPr>
              <a:t>oison Oak</a:t>
            </a:r>
            <a:endParaRPr>
              <a:solidFill>
                <a:srgbClr val="000000"/>
              </a:solidFill>
              <a:highlight>
                <a:srgbClr val="FFFFFF"/>
              </a:highlight>
            </a:endParaRPr>
          </a:p>
        </p:txBody>
      </p:sp>
      <p:sp>
        <p:nvSpPr>
          <p:cNvPr id="61" name="Google Shape;61;p14"/>
          <p:cNvSpPr txBox="1"/>
          <p:nvPr/>
        </p:nvSpPr>
        <p:spPr>
          <a:xfrm>
            <a:off x="794700" y="1374850"/>
            <a:ext cx="7264200" cy="292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highlight>
                  <a:srgbClr val="FFFFFF"/>
                </a:highlight>
              </a:rPr>
              <a:t>Poison Oak can make a </a:t>
            </a:r>
            <a:r>
              <a:rPr lang="en" sz="1600">
                <a:highlight>
                  <a:srgbClr val="FFFFFF"/>
                </a:highlight>
                <a:latin typeface="Roboto"/>
                <a:ea typeface="Roboto"/>
                <a:cs typeface="Roboto"/>
                <a:sym typeface="Roboto"/>
              </a:rPr>
              <a:t>rash appear where the body has contacted the oil. It can also form on parts of the body not contacted by the plant. It starts with itching and a small irritation, and then slowly worsens turning into a red rash that gets more itchy. Bumps will form, which can turn into blisters</a:t>
            </a:r>
            <a:endParaRPr sz="1600">
              <a:highlight>
                <a:srgbClr val="FFFFFF"/>
              </a:highlight>
              <a:latin typeface="Roboto"/>
              <a:ea typeface="Roboto"/>
              <a:cs typeface="Roboto"/>
              <a:sym typeface="Roboto"/>
            </a:endParaRPr>
          </a:p>
          <a:p>
            <a:pPr indent="0" lvl="0" marL="0" rtl="0" algn="l">
              <a:spcBef>
                <a:spcPts val="0"/>
              </a:spcBef>
              <a:spcAft>
                <a:spcPts val="0"/>
              </a:spcAft>
              <a:buNone/>
            </a:pPr>
            <a:r>
              <a:t/>
            </a:r>
            <a:endParaRPr sz="1600">
              <a:highlight>
                <a:srgbClr val="FFFFFF"/>
              </a:highlight>
              <a:latin typeface="Roboto"/>
              <a:ea typeface="Roboto"/>
              <a:cs typeface="Roboto"/>
              <a:sym typeface="Roboto"/>
            </a:endParaRPr>
          </a:p>
          <a:p>
            <a:pPr indent="0" lvl="0" marL="0" rtl="0" algn="l">
              <a:spcBef>
                <a:spcPts val="0"/>
              </a:spcBef>
              <a:spcAft>
                <a:spcPts val="0"/>
              </a:spcAft>
              <a:buNone/>
            </a:pPr>
            <a:r>
              <a:rPr lang="en" sz="1600">
                <a:highlight>
                  <a:srgbClr val="FFFFFF"/>
                </a:highlight>
                <a:latin typeface="Roboto"/>
                <a:ea typeface="Roboto"/>
                <a:cs typeface="Roboto"/>
                <a:sym typeface="Roboto"/>
              </a:rPr>
              <a:t>Poison Oak</a:t>
            </a:r>
            <a:r>
              <a:rPr lang="en" sz="1600">
                <a:highlight>
                  <a:srgbClr val="FFFFFF"/>
                </a:highlight>
              </a:rPr>
              <a:t> leaves look a lot like oak leaves, and like poison ivy, they usually grow in clusters of three. But some kinds of poison oak have five, seven or nine leaves per cluster. Poison oak usually grows as a shrub in the Southeast or along the West Coast. It bears clusters of greenish yellow or white berries.The leaves are green during the Spring and then start </a:t>
            </a:r>
            <a:r>
              <a:rPr lang="en" sz="1600">
                <a:highlight>
                  <a:srgbClr val="FFFFFF"/>
                </a:highlight>
              </a:rPr>
              <a:t>turning</a:t>
            </a:r>
            <a:r>
              <a:rPr lang="en" sz="1600">
                <a:highlight>
                  <a:srgbClr val="FFFFFF"/>
                </a:highlight>
              </a:rPr>
              <a:t> red during the Summer.</a:t>
            </a:r>
            <a:endParaRPr sz="1600">
              <a:highlight>
                <a:srgbClr val="FFFFFF"/>
              </a:highlight>
            </a:endParaRPr>
          </a:p>
          <a:p>
            <a:pPr indent="0" lvl="0" marL="0" rtl="0" algn="l">
              <a:spcBef>
                <a:spcPts val="0"/>
              </a:spcBef>
              <a:spcAft>
                <a:spcPts val="0"/>
              </a:spcAft>
              <a:buNone/>
            </a:pPr>
            <a:r>
              <a:t/>
            </a:r>
            <a:endParaRPr sz="1600">
              <a:highlight>
                <a:srgbClr val="FFFFFF"/>
              </a:highlight>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444444"/>
                </a:solidFill>
                <a:highlight>
                  <a:srgbClr val="FFFFFF"/>
                </a:highlight>
                <a:latin typeface="Verdana"/>
                <a:ea typeface="Verdana"/>
                <a:cs typeface="Verdana"/>
                <a:sym typeface="Verdana"/>
              </a:rPr>
              <a:t>How to avoid Poison Oak and what to do if you do touch it</a:t>
            </a:r>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444444"/>
                </a:solidFill>
                <a:highlight>
                  <a:srgbClr val="FFFFFF"/>
                </a:highlight>
                <a:latin typeface="Verdana"/>
                <a:ea typeface="Verdana"/>
                <a:cs typeface="Verdana"/>
                <a:sym typeface="Verdana"/>
              </a:rPr>
              <a:t>You should Keep your skin covered to avoid contact with these plants. Wear a long-sleeved shirt, long pants, gloves, and closed shoes if you're in an area where they grow. </a:t>
            </a:r>
            <a:endParaRPr sz="1600">
              <a:solidFill>
                <a:srgbClr val="444444"/>
              </a:solidFill>
              <a:highlight>
                <a:srgbClr val="FFFFFF"/>
              </a:highlight>
              <a:latin typeface="Verdana"/>
              <a:ea typeface="Verdana"/>
              <a:cs typeface="Verdana"/>
              <a:sym typeface="Verdana"/>
            </a:endParaRPr>
          </a:p>
          <a:p>
            <a:pPr indent="0" lvl="0" marL="0" rtl="0" algn="l">
              <a:spcBef>
                <a:spcPts val="1600"/>
              </a:spcBef>
              <a:spcAft>
                <a:spcPts val="0"/>
              </a:spcAft>
              <a:buNone/>
            </a:pPr>
            <a:r>
              <a:rPr lang="en" sz="1600">
                <a:solidFill>
                  <a:srgbClr val="444444"/>
                </a:solidFill>
                <a:highlight>
                  <a:srgbClr val="FFFFFF"/>
                </a:highlight>
                <a:latin typeface="Verdana"/>
                <a:ea typeface="Verdana"/>
                <a:cs typeface="Verdana"/>
                <a:sym typeface="Verdana"/>
              </a:rPr>
              <a:t> </a:t>
            </a:r>
            <a:r>
              <a:rPr lang="en" sz="1600">
                <a:solidFill>
                  <a:srgbClr val="363942"/>
                </a:solidFill>
                <a:highlight>
                  <a:srgbClr val="FFFFFF"/>
                </a:highlight>
              </a:rPr>
              <a:t>If you have touch poison oak, or ivy immediately wash areas of the skin that may have been touched by the plant. Sometimes the rash can be completely avoided by washing the affected areas with lots of water and soap or rubbing alcohol. Rinse often, so that the soap or rubbing alcohol doesn't dry on the skin and make the rash worse. Use creek or stream water if you are outdoors.</a:t>
            </a:r>
            <a:endParaRPr sz="1600">
              <a:solidFill>
                <a:srgbClr val="363942"/>
              </a:solidFill>
              <a:highlight>
                <a:srgbClr val="FFFFFF"/>
              </a:highlight>
            </a:endParaRPr>
          </a:p>
          <a:p>
            <a:pPr indent="0" lvl="0" marL="0" rtl="0" algn="l">
              <a:spcBef>
                <a:spcPts val="1600"/>
              </a:spcBef>
              <a:spcAft>
                <a:spcPts val="1600"/>
              </a:spcAft>
              <a:buNone/>
            </a:pPr>
            <a:r>
              <a:rPr lang="en" sz="1600">
                <a:solidFill>
                  <a:srgbClr val="363942"/>
                </a:solidFill>
                <a:highlight>
                  <a:srgbClr val="FFFFFF"/>
                </a:highlight>
              </a:rPr>
              <a:t>Do not scrub hard when you wash, so you don't irritate the skin. Also, be careful to clean under the fingernails, where the oil can collect and spread easily.</a:t>
            </a:r>
            <a:endParaRPr sz="1600">
              <a:solidFill>
                <a:srgbClr val="363942"/>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Identifying Poison Ivy, Poison Oak and Poison Sumac | HGTV" id="73" name="Google Shape;73;p16"/>
          <p:cNvPicPr preferRelativeResize="0"/>
          <p:nvPr/>
        </p:nvPicPr>
        <p:blipFill>
          <a:blip r:embed="rId3">
            <a:alphaModFix/>
          </a:blip>
          <a:stretch>
            <a:fillRect/>
          </a:stretch>
        </p:blipFill>
        <p:spPr>
          <a:xfrm>
            <a:off x="126750" y="209650"/>
            <a:ext cx="2466975" cy="1847850"/>
          </a:xfrm>
          <a:prstGeom prst="rect">
            <a:avLst/>
          </a:prstGeom>
          <a:noFill/>
          <a:ln>
            <a:noFill/>
          </a:ln>
        </p:spPr>
      </p:pic>
      <p:pic>
        <p:nvPicPr>
          <p:cNvPr descr="California Poison Control warns residents of huge poison oak growth" id="74" name="Google Shape;74;p16"/>
          <p:cNvPicPr preferRelativeResize="0"/>
          <p:nvPr/>
        </p:nvPicPr>
        <p:blipFill>
          <a:blip r:embed="rId4">
            <a:alphaModFix/>
          </a:blip>
          <a:stretch>
            <a:fillRect/>
          </a:stretch>
        </p:blipFill>
        <p:spPr>
          <a:xfrm>
            <a:off x="3261625" y="253525"/>
            <a:ext cx="2857500" cy="1600200"/>
          </a:xfrm>
          <a:prstGeom prst="rect">
            <a:avLst/>
          </a:prstGeom>
          <a:noFill/>
          <a:ln>
            <a:noFill/>
          </a:ln>
        </p:spPr>
      </p:pic>
      <p:pic>
        <p:nvPicPr>
          <p:cNvPr descr="Poison Oak | ASPCA" id="75" name="Google Shape;75;p16"/>
          <p:cNvPicPr preferRelativeResize="0"/>
          <p:nvPr/>
        </p:nvPicPr>
        <p:blipFill>
          <a:blip r:embed="rId5">
            <a:alphaModFix/>
          </a:blip>
          <a:stretch>
            <a:fillRect/>
          </a:stretch>
        </p:blipFill>
        <p:spPr>
          <a:xfrm>
            <a:off x="6303800" y="365650"/>
            <a:ext cx="2619375" cy="1743075"/>
          </a:xfrm>
          <a:prstGeom prst="rect">
            <a:avLst/>
          </a:prstGeom>
          <a:noFill/>
          <a:ln>
            <a:noFill/>
          </a:ln>
        </p:spPr>
      </p:pic>
      <p:pic>
        <p:nvPicPr>
          <p:cNvPr descr="Identify and Kill Poison Ivy, Poison Oak and Berry Brambles" id="76" name="Google Shape;76;p16"/>
          <p:cNvPicPr preferRelativeResize="0"/>
          <p:nvPr/>
        </p:nvPicPr>
        <p:blipFill>
          <a:blip r:embed="rId6">
            <a:alphaModFix/>
          </a:blip>
          <a:stretch>
            <a:fillRect/>
          </a:stretch>
        </p:blipFill>
        <p:spPr>
          <a:xfrm>
            <a:off x="3095625" y="2976600"/>
            <a:ext cx="2952750" cy="1552575"/>
          </a:xfrm>
          <a:prstGeom prst="rect">
            <a:avLst/>
          </a:prstGeom>
          <a:noFill/>
          <a:ln>
            <a:noFill/>
          </a:ln>
        </p:spPr>
      </p:pic>
      <p:pic>
        <p:nvPicPr>
          <p:cNvPr descr="Pacific Poison Oak | The Poison Ivy, Poison Oak, Poison Sumac Site" id="77" name="Google Shape;77;p16"/>
          <p:cNvPicPr preferRelativeResize="0"/>
          <p:nvPr/>
        </p:nvPicPr>
        <p:blipFill>
          <a:blip r:embed="rId7">
            <a:alphaModFix/>
          </a:blip>
          <a:stretch>
            <a:fillRect/>
          </a:stretch>
        </p:blipFill>
        <p:spPr>
          <a:xfrm>
            <a:off x="516775" y="2905725"/>
            <a:ext cx="2390775" cy="1914525"/>
          </a:xfrm>
          <a:prstGeom prst="rect">
            <a:avLst/>
          </a:prstGeom>
          <a:noFill/>
          <a:ln>
            <a:noFill/>
          </a:ln>
        </p:spPr>
      </p:pic>
      <p:pic>
        <p:nvPicPr>
          <p:cNvPr id="78" name="Google Shape;78;p16"/>
          <p:cNvPicPr preferRelativeResize="0"/>
          <p:nvPr/>
        </p:nvPicPr>
        <p:blipFill>
          <a:blip r:embed="rId8">
            <a:alphaModFix/>
          </a:blip>
          <a:stretch>
            <a:fillRect/>
          </a:stretch>
        </p:blipFill>
        <p:spPr>
          <a:xfrm>
            <a:off x="6236450" y="2900400"/>
            <a:ext cx="2686050" cy="1704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59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a:t>
            </a:r>
            <a:endParaRPr/>
          </a:p>
        </p:txBody>
      </p:sp>
      <p:pic>
        <p:nvPicPr>
          <p:cNvPr descr="Learn how to identify poison oak along the trails at Elkhorn Slough." id="84" name="Google Shape;84;p17" title="Identifying Poison Oak">
            <a:hlinkClick r:id="rId3"/>
          </p:cNvPr>
          <p:cNvPicPr preferRelativeResize="0"/>
          <p:nvPr/>
        </p:nvPicPr>
        <p:blipFill>
          <a:blip r:embed="rId4">
            <a:alphaModFix/>
          </a:blip>
          <a:stretch>
            <a:fillRect/>
          </a:stretch>
        </p:blipFill>
        <p:spPr>
          <a:xfrm>
            <a:off x="152400" y="1170125"/>
            <a:ext cx="5941800" cy="3429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Stinging Nettle</a:t>
            </a:r>
            <a:endParaRPr/>
          </a:p>
        </p:txBody>
      </p:sp>
      <p:sp>
        <p:nvSpPr>
          <p:cNvPr id="90" name="Google Shape;90;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00000"/>
                </a:solidFill>
                <a:highlight>
                  <a:srgbClr val="FFFFFF"/>
                </a:highlight>
              </a:rPr>
              <a:t>Stinging nettle has fine hairs on the leaves and stems that contain irritating chemicals, which are released when the plant comes in contact with the skin. The hairs, or spines, of the stinging nettle are normally very painful to the touch. Stinging nettle is the name given to common nettle, garden nettle, and hybrids of these plants. Originally from the colder regions of northern Europe and Asia, this herbaceous shrub grows all over the world today. Stinging nettle grows well in moist, nitrogen-rich soil, blooms between June and September, and usually reaches 2 to 4 feet high.</a:t>
            </a:r>
            <a:endParaRPr sz="1600">
              <a:solidFill>
                <a:srgbClr val="000000"/>
              </a:solidFill>
              <a:highlight>
                <a:srgbClr val="FFFFFF"/>
              </a:highlight>
            </a:endParaRPr>
          </a:p>
          <a:p>
            <a:pPr indent="0" lvl="0" marL="0" rtl="0" algn="l">
              <a:spcBef>
                <a:spcPts val="1600"/>
              </a:spcBef>
              <a:spcAft>
                <a:spcPts val="0"/>
              </a:spcAft>
              <a:buNone/>
            </a:pPr>
            <a:r>
              <a:rPr lang="en" sz="1600">
                <a:solidFill>
                  <a:srgbClr val="000000"/>
                </a:solidFill>
                <a:highlight>
                  <a:srgbClr val="FFFFFF"/>
                </a:highlight>
              </a:rPr>
              <a:t>Stems are upright and rigid. Leaves are heart shaped, finely toothed, and tapered at the ends, and flowers are yellow or pink. The entire plant is covered with tiny stiff hairs, mostly on the underside of the leaves and stem, that release stinging chemicals when touched.</a:t>
            </a:r>
            <a:endParaRPr sz="1600">
              <a:solidFill>
                <a:srgbClr val="000000"/>
              </a:solidFill>
              <a:highlight>
                <a:srgbClr val="FFFFFF"/>
              </a:highlight>
            </a:endParaRPr>
          </a:p>
          <a:p>
            <a:pPr indent="0" lvl="0" marL="0" rtl="0" algn="l">
              <a:spcBef>
                <a:spcPts val="900"/>
              </a:spcBef>
              <a:spcAft>
                <a:spcPts val="1600"/>
              </a:spcAft>
              <a:buNone/>
            </a:pPr>
            <a:r>
              <a:t/>
            </a:r>
            <a:endParaRPr sz="1600">
              <a:solidFill>
                <a:srgbClr val="000000"/>
              </a:solidFill>
              <a:highlight>
                <a:srgbClr val="FFFFFF"/>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rgbClr val="000000"/>
                </a:solidFill>
                <a:highlight>
                  <a:srgbClr val="FFFFFF"/>
                </a:highlight>
                <a:latin typeface="Verdana"/>
                <a:ea typeface="Verdana"/>
                <a:cs typeface="Verdana"/>
                <a:sym typeface="Verdana"/>
              </a:rPr>
              <a:t>How to avoid </a:t>
            </a:r>
            <a:r>
              <a:rPr lang="en" sz="1600">
                <a:solidFill>
                  <a:srgbClr val="000000"/>
                </a:solidFill>
                <a:highlight>
                  <a:srgbClr val="FFFFFF"/>
                </a:highlight>
              </a:rPr>
              <a:t>Stinging Nettle </a:t>
            </a:r>
            <a:r>
              <a:rPr lang="en" sz="1600">
                <a:solidFill>
                  <a:srgbClr val="000000"/>
                </a:solidFill>
                <a:highlight>
                  <a:srgbClr val="FFFFFF"/>
                </a:highlight>
                <a:latin typeface="Verdana"/>
                <a:ea typeface="Verdana"/>
                <a:cs typeface="Verdana"/>
                <a:sym typeface="Verdana"/>
              </a:rPr>
              <a:t>and what to do if you do touch it</a:t>
            </a:r>
            <a:endParaRPr sz="1600">
              <a:solidFill>
                <a:srgbClr val="000000"/>
              </a:solidFill>
              <a:highlight>
                <a:srgbClr val="FFFFFF"/>
              </a:highlight>
            </a:endParaRPr>
          </a:p>
          <a:p>
            <a:pPr indent="0" lvl="0" marL="0" rtl="0" algn="l">
              <a:spcBef>
                <a:spcPts val="0"/>
              </a:spcBef>
              <a:spcAft>
                <a:spcPts val="0"/>
              </a:spcAft>
              <a:buNone/>
            </a:pPr>
            <a:r>
              <a:t/>
            </a:r>
            <a:endParaRPr sz="1600"/>
          </a:p>
        </p:txBody>
      </p:sp>
      <p:sp>
        <p:nvSpPr>
          <p:cNvPr id="96" name="Google Shape;96;p19"/>
          <p:cNvSpPr txBox="1"/>
          <p:nvPr>
            <p:ph idx="1" type="body"/>
          </p:nvPr>
        </p:nvSpPr>
        <p:spPr>
          <a:xfrm>
            <a:off x="365325" y="11719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00000"/>
                </a:solidFill>
                <a:highlight>
                  <a:srgbClr val="FFFFFF"/>
                </a:highlight>
              </a:rPr>
              <a:t>The best way to prevent stinging nettle rash is to familiarize yourself with what the plants look like and take measures to avoid coming into contact with them.</a:t>
            </a:r>
            <a:r>
              <a:rPr lang="en" sz="1600">
                <a:solidFill>
                  <a:srgbClr val="000000"/>
                </a:solidFill>
                <a:highlight>
                  <a:srgbClr val="FFFFFF"/>
                </a:highlight>
                <a:latin typeface="Verdana"/>
                <a:ea typeface="Verdana"/>
                <a:cs typeface="Verdana"/>
                <a:sym typeface="Verdana"/>
              </a:rPr>
              <a:t>You should keep your skin covered to avoid contact with these plants. Wear a long-sleeved shirt, long pants, gloves, and closed shoes if you're in an area where they grow</a:t>
            </a:r>
            <a:endParaRPr sz="1600">
              <a:solidFill>
                <a:srgbClr val="000000"/>
              </a:solidFill>
              <a:highlight>
                <a:srgbClr val="FFFFFF"/>
              </a:highlight>
              <a:latin typeface="Verdana"/>
              <a:ea typeface="Verdana"/>
              <a:cs typeface="Verdana"/>
              <a:sym typeface="Verdana"/>
            </a:endParaRPr>
          </a:p>
          <a:p>
            <a:pPr indent="0" lvl="0" marL="0" rtl="0" algn="l">
              <a:lnSpc>
                <a:spcPct val="144444"/>
              </a:lnSpc>
              <a:spcBef>
                <a:spcPts val="1900"/>
              </a:spcBef>
              <a:spcAft>
                <a:spcPts val="1900"/>
              </a:spcAft>
              <a:buNone/>
            </a:pPr>
            <a:r>
              <a:rPr lang="en" sz="1600">
                <a:solidFill>
                  <a:srgbClr val="231F20"/>
                </a:solidFill>
                <a:highlight>
                  <a:srgbClr val="FFFFFF"/>
                </a:highlight>
              </a:rPr>
              <a:t>It’s important to try not to touch the rash for the first 10 minutes after receiving the sting. This is because if the chemicals are allowed to dry on the skin, they’re easier to remove.Any touching or rubbing could push the chemicals deeper into the skin and cause the reaction to be more severe and last longer.After 10 minutes, use soap and water to wash away the chemicals from the surface of the skin. This can often be enough to greatly reduce or completely remove any pain, itching, or swelling.</a:t>
            </a:r>
            <a:endParaRPr sz="1600">
              <a:solidFill>
                <a:srgbClr val="000000"/>
              </a:solidFill>
              <a:highlight>
                <a:srgbClr val="FFFFFF"/>
              </a:highlight>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00" name="Shape 100"/>
        <p:cNvGrpSpPr/>
        <p:nvPr/>
      </p:nvGrpSpPr>
      <p:grpSpPr>
        <a:xfrm>
          <a:off x="0" y="0"/>
          <a:ext cx="0" cy="0"/>
          <a:chOff x="0" y="0"/>
          <a:chExt cx="0" cy="0"/>
        </a:xfrm>
      </p:grpSpPr>
      <p:pic>
        <p:nvPicPr>
          <p:cNvPr descr="Amazon.com: Outsidepride Stinging Nettle Plant Seeds - 5000 Seeds ..." id="101" name="Google Shape;101;p20"/>
          <p:cNvPicPr preferRelativeResize="0"/>
          <p:nvPr/>
        </p:nvPicPr>
        <p:blipFill>
          <a:blip r:embed="rId3">
            <a:alphaModFix/>
          </a:blip>
          <a:stretch>
            <a:fillRect/>
          </a:stretch>
        </p:blipFill>
        <p:spPr>
          <a:xfrm>
            <a:off x="312025" y="672825"/>
            <a:ext cx="2724150" cy="1676400"/>
          </a:xfrm>
          <a:prstGeom prst="rect">
            <a:avLst/>
          </a:prstGeom>
          <a:noFill/>
          <a:ln>
            <a:noFill/>
          </a:ln>
        </p:spPr>
      </p:pic>
      <p:pic>
        <p:nvPicPr>
          <p:cNvPr descr="Stinging Nettle: Benefits, Side Effects, Dosage, Interactions" id="102" name="Google Shape;102;p20"/>
          <p:cNvPicPr preferRelativeResize="0"/>
          <p:nvPr/>
        </p:nvPicPr>
        <p:blipFill>
          <a:blip r:embed="rId4">
            <a:alphaModFix/>
          </a:blip>
          <a:stretch>
            <a:fillRect/>
          </a:stretch>
        </p:blipFill>
        <p:spPr>
          <a:xfrm>
            <a:off x="6528100" y="749025"/>
            <a:ext cx="2466975" cy="1847850"/>
          </a:xfrm>
          <a:prstGeom prst="rect">
            <a:avLst/>
          </a:prstGeom>
          <a:noFill/>
          <a:ln>
            <a:noFill/>
          </a:ln>
        </p:spPr>
      </p:pic>
      <p:pic>
        <p:nvPicPr>
          <p:cNvPr descr="Stinging Nettle – Truelove Seeds" id="103" name="Google Shape;103;p20"/>
          <p:cNvPicPr preferRelativeResize="0"/>
          <p:nvPr/>
        </p:nvPicPr>
        <p:blipFill>
          <a:blip r:embed="rId5">
            <a:alphaModFix/>
          </a:blip>
          <a:stretch>
            <a:fillRect/>
          </a:stretch>
        </p:blipFill>
        <p:spPr>
          <a:xfrm>
            <a:off x="6690025" y="2856950"/>
            <a:ext cx="2143125" cy="2143125"/>
          </a:xfrm>
          <a:prstGeom prst="rect">
            <a:avLst/>
          </a:prstGeom>
          <a:noFill/>
          <a:ln>
            <a:noFill/>
          </a:ln>
        </p:spPr>
      </p:pic>
      <p:pic>
        <p:nvPicPr>
          <p:cNvPr descr="Stinging Nettle Plant: A Spring Favorite" id="104" name="Google Shape;104;p20"/>
          <p:cNvPicPr preferRelativeResize="0"/>
          <p:nvPr/>
        </p:nvPicPr>
        <p:blipFill>
          <a:blip r:embed="rId6">
            <a:alphaModFix/>
          </a:blip>
          <a:stretch>
            <a:fillRect/>
          </a:stretch>
        </p:blipFill>
        <p:spPr>
          <a:xfrm>
            <a:off x="3472950" y="749025"/>
            <a:ext cx="2867025" cy="1600200"/>
          </a:xfrm>
          <a:prstGeom prst="rect">
            <a:avLst/>
          </a:prstGeom>
          <a:noFill/>
          <a:ln>
            <a:noFill/>
          </a:ln>
        </p:spPr>
      </p:pic>
      <p:pic>
        <p:nvPicPr>
          <p:cNvPr descr="Stinging Nettle - A Foraging Guide to Its Food, Medicine and Other ..." id="105" name="Google Shape;105;p20"/>
          <p:cNvPicPr preferRelativeResize="0"/>
          <p:nvPr/>
        </p:nvPicPr>
        <p:blipFill>
          <a:blip r:embed="rId7">
            <a:alphaModFix/>
          </a:blip>
          <a:stretch>
            <a:fillRect/>
          </a:stretch>
        </p:blipFill>
        <p:spPr>
          <a:xfrm>
            <a:off x="214500" y="3271350"/>
            <a:ext cx="2857500" cy="1600200"/>
          </a:xfrm>
          <a:prstGeom prst="rect">
            <a:avLst/>
          </a:prstGeom>
          <a:noFill/>
          <a:ln>
            <a:noFill/>
          </a:ln>
        </p:spPr>
      </p:pic>
      <p:pic>
        <p:nvPicPr>
          <p:cNvPr descr="Stinging Nettle - NYS Dept. of Environmental Conservation" id="106" name="Google Shape;106;p20"/>
          <p:cNvPicPr preferRelativeResize="0"/>
          <p:nvPr/>
        </p:nvPicPr>
        <p:blipFill>
          <a:blip r:embed="rId8">
            <a:alphaModFix/>
          </a:blip>
          <a:stretch>
            <a:fillRect/>
          </a:stretch>
        </p:blipFill>
        <p:spPr>
          <a:xfrm>
            <a:off x="3841800" y="2501075"/>
            <a:ext cx="1790700" cy="2562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a:t>
            </a:r>
            <a:endParaRPr/>
          </a:p>
        </p:txBody>
      </p:sp>
      <p:pic>
        <p:nvPicPr>
          <p:cNvPr descr="Stinging nettle is a useful plant but you need to take precautions, especially if you have small children." id="112" name="Google Shape;112;p21" title="Getting Stung by Stinging Nettle (intentionally)">
            <a:hlinkClick r:id="rId3"/>
          </p:cNvPr>
          <p:cNvPicPr preferRelativeResize="0"/>
          <p:nvPr/>
        </p:nvPicPr>
        <p:blipFill>
          <a:blip r:embed="rId4">
            <a:alphaModFix/>
          </a:blip>
          <a:stretch>
            <a:fillRect/>
          </a:stretch>
        </p:blipFill>
        <p:spPr>
          <a:xfrm>
            <a:off x="152400" y="1170125"/>
            <a:ext cx="4572000" cy="3429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