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2"/>
  </p:normalViewPr>
  <p:slideViewPr>
    <p:cSldViewPr snapToGrid="0">
      <p:cViewPr varScale="1">
        <p:scale>
          <a:sx n="178" d="100"/>
          <a:sy n="178" d="100"/>
        </p:scale>
        <p:origin x="264"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85f3c8f1f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85f3c8f1f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860b2b40d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860b2b40d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861c91012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861c91012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861c910126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861c91012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61c910126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861c910126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860b2a2b7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860b2a2b7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8.jpg"/><Relationship Id="rId4" Type="http://schemas.openxmlformats.org/officeDocument/2006/relationships/hyperlink" Target="http://www.youtube.com/watch?v=NguyAvD4Dp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solidFill>
                  <a:srgbClr val="FF9900"/>
                </a:solidFill>
              </a:rPr>
              <a:t>Flag Etiquette</a:t>
            </a:r>
            <a:endParaRPr b="1">
              <a:solidFill>
                <a:srgbClr val="FF9900"/>
              </a:solidFill>
            </a:endParaRPr>
          </a:p>
        </p:txBody>
      </p:sp>
      <p:sp>
        <p:nvSpPr>
          <p:cNvPr id="55" name="Google Shape;55;p13"/>
          <p:cNvSpPr txBox="1">
            <a:spLocks noGrp="1"/>
          </p:cNvSpPr>
          <p:nvPr>
            <p:ph type="subTitle" idx="1"/>
          </p:nvPr>
        </p:nvSpPr>
        <p:spPr>
          <a:xfrm>
            <a:off x="311700" y="289787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662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Flag etiquette</a:t>
            </a:r>
            <a:endParaRPr/>
          </a:p>
        </p:txBody>
      </p:sp>
      <p:sp>
        <p:nvSpPr>
          <p:cNvPr id="61" name="Google Shape;61;p14"/>
          <p:cNvSpPr txBox="1">
            <a:spLocks noGrp="1"/>
          </p:cNvSpPr>
          <p:nvPr>
            <p:ph type="body" idx="1"/>
          </p:nvPr>
        </p:nvSpPr>
        <p:spPr>
          <a:xfrm>
            <a:off x="311700" y="113122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FF"/>
              </a:buClr>
              <a:buSzPts val="1800"/>
              <a:buAutoNum type="arabicPeriod"/>
            </a:pPr>
            <a:r>
              <a:rPr lang="en" b="1">
                <a:solidFill>
                  <a:srgbClr val="0000FF"/>
                </a:solidFill>
                <a:highlight>
                  <a:srgbClr val="FFFFFF"/>
                </a:highlight>
              </a:rPr>
              <a:t>Don’t let the flag touch the ground or else…</a:t>
            </a:r>
            <a:endParaRPr b="1">
              <a:solidFill>
                <a:srgbClr val="0000FF"/>
              </a:solidFill>
              <a:highlight>
                <a:srgbClr val="FFFFFF"/>
              </a:highlight>
            </a:endParaRPr>
          </a:p>
          <a:p>
            <a:pPr marL="457200" lvl="0" indent="-342900" algn="l" rtl="0">
              <a:spcBef>
                <a:spcPts val="0"/>
              </a:spcBef>
              <a:spcAft>
                <a:spcPts val="0"/>
              </a:spcAft>
              <a:buClr>
                <a:srgbClr val="0000FF"/>
              </a:buClr>
              <a:buSzPts val="1800"/>
              <a:buAutoNum type="arabicPeriod"/>
            </a:pPr>
            <a:r>
              <a:rPr lang="en" b="1">
                <a:solidFill>
                  <a:srgbClr val="0000FF"/>
                </a:solidFill>
                <a:highlight>
                  <a:srgbClr val="FFFFFF"/>
                </a:highlight>
              </a:rPr>
              <a:t>Don’t carry the flag horizontally or flat</a:t>
            </a:r>
            <a:endParaRPr b="1">
              <a:solidFill>
                <a:srgbClr val="0000FF"/>
              </a:solidFill>
              <a:highlight>
                <a:srgbClr val="FFFFFF"/>
              </a:highlight>
            </a:endParaRPr>
          </a:p>
          <a:p>
            <a:pPr marL="457200" lvl="0" indent="-342900" algn="l" rtl="0">
              <a:spcBef>
                <a:spcPts val="0"/>
              </a:spcBef>
              <a:spcAft>
                <a:spcPts val="0"/>
              </a:spcAft>
              <a:buClr>
                <a:srgbClr val="0000FF"/>
              </a:buClr>
              <a:buSzPts val="1800"/>
              <a:buAutoNum type="arabicPeriod"/>
            </a:pPr>
            <a:r>
              <a:rPr lang="en" b="1">
                <a:solidFill>
                  <a:srgbClr val="0000FF"/>
                </a:solidFill>
                <a:highlight>
                  <a:srgbClr val="FFFFFF"/>
                </a:highlight>
              </a:rPr>
              <a:t>Carry the flag in a standing position cause it means the flag is free</a:t>
            </a:r>
            <a:endParaRPr b="1">
              <a:solidFill>
                <a:srgbClr val="0000FF"/>
              </a:solidFill>
              <a:highlight>
                <a:srgbClr val="FFFFFF"/>
              </a:highlight>
            </a:endParaRPr>
          </a:p>
          <a:p>
            <a:pPr marL="457200" lvl="0" indent="-342900" algn="l" rtl="0">
              <a:spcBef>
                <a:spcPts val="0"/>
              </a:spcBef>
              <a:spcAft>
                <a:spcPts val="0"/>
              </a:spcAft>
              <a:buClr>
                <a:srgbClr val="0000FF"/>
              </a:buClr>
              <a:buSzPts val="1800"/>
              <a:buAutoNum type="arabicPeriod"/>
            </a:pPr>
            <a:r>
              <a:rPr lang="en" b="1">
                <a:solidFill>
                  <a:srgbClr val="0000FF"/>
                </a:solidFill>
                <a:highlight>
                  <a:srgbClr val="FFFFFF"/>
                </a:highlight>
              </a:rPr>
              <a:t>Don’t do anything that will damage the flag</a:t>
            </a:r>
            <a:endParaRPr b="1">
              <a:solidFill>
                <a:srgbClr val="0000FF"/>
              </a:solidFill>
              <a:highlight>
                <a:srgbClr val="FFFFFF"/>
              </a:highlight>
            </a:endParaRPr>
          </a:p>
          <a:p>
            <a:pPr marL="457200" lvl="0" indent="-342900" algn="l" rtl="0">
              <a:spcBef>
                <a:spcPts val="0"/>
              </a:spcBef>
              <a:spcAft>
                <a:spcPts val="0"/>
              </a:spcAft>
              <a:buClr>
                <a:srgbClr val="0000FF"/>
              </a:buClr>
              <a:buSzPts val="1800"/>
              <a:buAutoNum type="arabicPeriod"/>
            </a:pPr>
            <a:r>
              <a:rPr lang="en" b="1">
                <a:solidFill>
                  <a:srgbClr val="0000FF"/>
                </a:solidFill>
                <a:highlight>
                  <a:srgbClr val="FFFFFF"/>
                </a:highlight>
              </a:rPr>
              <a:t>Never fly a flag upside down cause if it is upside down, it means surrender</a:t>
            </a:r>
            <a:endParaRPr b="1">
              <a:solidFill>
                <a:srgbClr val="0000FF"/>
              </a:solidFill>
              <a:highlight>
                <a:srgbClr val="FFFFFF"/>
              </a:highlight>
            </a:endParaRPr>
          </a:p>
          <a:p>
            <a:pPr marL="457200" lvl="0" indent="-342900" algn="l" rtl="0">
              <a:spcBef>
                <a:spcPts val="0"/>
              </a:spcBef>
              <a:spcAft>
                <a:spcPts val="0"/>
              </a:spcAft>
              <a:buClr>
                <a:srgbClr val="0000FF"/>
              </a:buClr>
              <a:buSzPts val="1800"/>
              <a:buAutoNum type="arabicPeriod"/>
            </a:pPr>
            <a:r>
              <a:rPr lang="en" b="1">
                <a:solidFill>
                  <a:srgbClr val="0000FF"/>
                </a:solidFill>
                <a:highlight>
                  <a:srgbClr val="FFFFFF"/>
                </a:highlight>
              </a:rPr>
              <a:t>Display the flag </a:t>
            </a:r>
            <a:r>
              <a:rPr lang="en" b="1" u="sng">
                <a:solidFill>
                  <a:srgbClr val="0000FF"/>
                </a:solidFill>
                <a:highlight>
                  <a:srgbClr val="FFFFFF"/>
                </a:highlight>
              </a:rPr>
              <a:t>ONLY </a:t>
            </a:r>
            <a:r>
              <a:rPr lang="en" b="1">
                <a:solidFill>
                  <a:srgbClr val="0000FF"/>
                </a:solidFill>
                <a:highlight>
                  <a:srgbClr val="FFFFFF"/>
                </a:highlight>
              </a:rPr>
              <a:t>when the weather can’t damage it</a:t>
            </a:r>
            <a:endParaRPr b="1">
              <a:solidFill>
                <a:srgbClr val="0000FF"/>
              </a:solidFill>
              <a:highlight>
                <a:srgbClr val="FFFFFF"/>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1000" fill="hold"/>
                                        <p:tgtEl>
                                          <p:spTgt spid="6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3918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What to do during a flag ceremony</a:t>
            </a:r>
            <a:endParaRPr>
              <a:solidFill>
                <a:srgbClr val="FFFFFF"/>
              </a:solidFill>
            </a:endParaRPr>
          </a:p>
        </p:txBody>
      </p:sp>
      <p:sp>
        <p:nvSpPr>
          <p:cNvPr id="67" name="Google Shape;67;p15"/>
          <p:cNvSpPr txBox="1">
            <a:spLocks noGrp="1"/>
          </p:cNvSpPr>
          <p:nvPr>
            <p:ph type="body" idx="1"/>
          </p:nvPr>
        </p:nvSpPr>
        <p:spPr>
          <a:xfrm>
            <a:off x="311700" y="10780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rPr>
              <a:t>-When the flag is being raised by the color guard, salute</a:t>
            </a:r>
            <a:endParaRPr b="1">
              <a:solidFill>
                <a:srgbClr val="FFFFFF"/>
              </a:solidFill>
            </a:endParaRPr>
          </a:p>
          <a:p>
            <a:pPr marL="0" lvl="0" indent="0" algn="l" rtl="0">
              <a:spcBef>
                <a:spcPts val="1600"/>
              </a:spcBef>
              <a:spcAft>
                <a:spcPts val="0"/>
              </a:spcAft>
              <a:buNone/>
            </a:pPr>
            <a:r>
              <a:rPr lang="en" b="1">
                <a:solidFill>
                  <a:srgbClr val="FFFFFF"/>
                </a:solidFill>
              </a:rPr>
              <a:t>-Recite the pledge of allegiance or national anthem(only when it is being raised)</a:t>
            </a:r>
            <a:endParaRPr b="1">
              <a:solidFill>
                <a:srgbClr val="FFFFFF"/>
              </a:solidFill>
            </a:endParaRPr>
          </a:p>
          <a:p>
            <a:pPr marL="0" lvl="0" indent="0" algn="l" rtl="0">
              <a:spcBef>
                <a:spcPts val="1600"/>
              </a:spcBef>
              <a:spcAft>
                <a:spcPts val="0"/>
              </a:spcAft>
              <a:buNone/>
            </a:pPr>
            <a:r>
              <a:rPr lang="en" b="1">
                <a:solidFill>
                  <a:srgbClr val="FFFFFF"/>
                </a:solidFill>
              </a:rPr>
              <a:t>-render a hand salute when the person in charge says “Attention!”</a:t>
            </a:r>
            <a:endParaRPr b="1">
              <a:solidFill>
                <a:srgbClr val="FFFFFF"/>
              </a:solidFill>
            </a:endParaRPr>
          </a:p>
          <a:p>
            <a:pPr marL="0" lvl="0" indent="0" algn="l" rtl="0">
              <a:spcBef>
                <a:spcPts val="1600"/>
              </a:spcBef>
              <a:spcAft>
                <a:spcPts val="1600"/>
              </a:spcAft>
              <a:buNone/>
            </a:pPr>
            <a:r>
              <a:rPr lang="en" b="1">
                <a:solidFill>
                  <a:srgbClr val="FFFFFF"/>
                </a:solidFill>
              </a:rPr>
              <a:t>-If you are not in uniform, place your right hand over your heart</a:t>
            </a:r>
            <a:endParaRPr b="1">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3F3F3"/>
                </a:solidFill>
              </a:rPr>
              <a:t>What to do during a parade</a:t>
            </a:r>
            <a:endParaRPr>
              <a:solidFill>
                <a:srgbClr val="F3F3F3"/>
              </a:solidFill>
            </a:endParaRPr>
          </a:p>
        </p:txBody>
      </p:sp>
      <p:sp>
        <p:nvSpPr>
          <p:cNvPr id="73" name="Google Shape;73;p16"/>
          <p:cNvSpPr txBox="1">
            <a:spLocks noGrp="1"/>
          </p:cNvSpPr>
          <p:nvPr>
            <p:ph type="body" idx="1"/>
          </p:nvPr>
        </p:nvSpPr>
        <p:spPr>
          <a:xfrm>
            <a:off x="364850" y="121622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highlight>
                  <a:srgbClr val="000000"/>
                </a:highlight>
              </a:rPr>
              <a:t>-Salute the flag when it is passing by you and stop only when the flag passes you area</a:t>
            </a:r>
            <a:endParaRPr dirty="0">
              <a:solidFill>
                <a:srgbClr val="FFFFFF"/>
              </a:solidFill>
              <a:highlight>
                <a:srgbClr val="000000"/>
              </a:highlight>
            </a:endParaRPr>
          </a:p>
          <a:p>
            <a:pPr marL="0" lvl="0" indent="0" algn="l" rtl="0">
              <a:spcBef>
                <a:spcPts val="1600"/>
              </a:spcBef>
              <a:spcAft>
                <a:spcPts val="1600"/>
              </a:spcAft>
              <a:buNone/>
            </a:pPr>
            <a:endParaRPr dirty="0">
              <a:solidFill>
                <a:srgbClr val="FFFFFF"/>
              </a:solidFill>
              <a:highlight>
                <a:srgbClr val="000000"/>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How to display the flag:part 1</a:t>
            </a:r>
            <a:endParaRPr dirty="0">
              <a:solidFill>
                <a:srgbClr val="FFFFFF"/>
              </a:solidFill>
            </a:endParaRPr>
          </a:p>
        </p:txBody>
      </p:sp>
      <p:sp>
        <p:nvSpPr>
          <p:cNvPr id="79" name="Google Shape;79;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bg1"/>
                </a:solidFill>
              </a:rPr>
              <a:t>- The flag must be properly folded and rolled onto a mast or carried by hand</a:t>
            </a:r>
            <a:endParaRPr dirty="0">
              <a:solidFill>
                <a:schemeClr val="bg1"/>
              </a:solidFill>
            </a:endParaRPr>
          </a:p>
          <a:p>
            <a:pPr marL="0" lvl="0" indent="0" algn="l" rtl="0">
              <a:spcBef>
                <a:spcPts val="1600"/>
              </a:spcBef>
              <a:spcAft>
                <a:spcPts val="0"/>
              </a:spcAft>
              <a:buNone/>
            </a:pPr>
            <a:r>
              <a:rPr lang="en" dirty="0">
                <a:solidFill>
                  <a:schemeClr val="bg1"/>
                </a:solidFill>
              </a:rPr>
              <a:t>-Flags should not be stored until they are dry</a:t>
            </a:r>
            <a:endParaRPr dirty="0">
              <a:solidFill>
                <a:schemeClr val="bg1"/>
              </a:solidFill>
            </a:endParaRPr>
          </a:p>
          <a:p>
            <a:pPr marL="0" lvl="0" indent="0" algn="l" rtl="0">
              <a:spcBef>
                <a:spcPts val="1600"/>
              </a:spcBef>
              <a:spcAft>
                <a:spcPts val="0"/>
              </a:spcAft>
              <a:buNone/>
            </a:pPr>
            <a:r>
              <a:rPr lang="en" dirty="0">
                <a:solidFill>
                  <a:schemeClr val="bg1"/>
                </a:solidFill>
              </a:rPr>
              <a:t>-When you fold the American flag, make sure no red is showing at the end</a:t>
            </a:r>
            <a:endParaRPr dirty="0">
              <a:solidFill>
                <a:schemeClr val="bg1"/>
              </a:solidFill>
            </a:endParaRPr>
          </a:p>
          <a:p>
            <a:pPr marL="0" lvl="0" indent="0" algn="l" rtl="0">
              <a:spcBef>
                <a:spcPts val="1600"/>
              </a:spcBef>
              <a:spcAft>
                <a:spcPts val="0"/>
              </a:spcAft>
              <a:buNone/>
            </a:pPr>
            <a:r>
              <a:rPr lang="en" dirty="0">
                <a:solidFill>
                  <a:schemeClr val="bg1"/>
                </a:solidFill>
              </a:rPr>
              <a:t>-The US flag should be displayed crossed on a wall if it is displayed with another flag</a:t>
            </a:r>
            <a:endParaRPr dirty="0">
              <a:solidFill>
                <a:schemeClr val="bg1"/>
              </a:solidFill>
            </a:endParaRPr>
          </a:p>
          <a:p>
            <a:pPr marL="0" lvl="0" indent="0" algn="l" rtl="0">
              <a:spcBef>
                <a:spcPts val="1600"/>
              </a:spcBef>
              <a:spcAft>
                <a:spcPts val="1600"/>
              </a:spcAft>
              <a:buNone/>
            </a:pPr>
            <a:r>
              <a:rPr lang="en" dirty="0">
                <a:solidFill>
                  <a:schemeClr val="bg1"/>
                </a:solidFill>
              </a:rPr>
              <a:t>-If the flag is displayed in the middle of street, it should be displayed vertically</a:t>
            </a:r>
            <a:endParaRPr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rgbClr val="FFFFFF"/>
                </a:solidFill>
                <a:highlight>
                  <a:srgbClr val="000000"/>
                </a:highlight>
              </a:rPr>
              <a:t>How to display the flag:part 2</a:t>
            </a:r>
            <a:endParaRPr dirty="0">
              <a:solidFill>
                <a:srgbClr val="FFFFFF"/>
              </a:solidFill>
              <a:highlight>
                <a:srgbClr val="000000"/>
              </a:highlight>
            </a:endParaRPr>
          </a:p>
        </p:txBody>
      </p:sp>
      <p:sp>
        <p:nvSpPr>
          <p:cNvPr id="85" name="Google Shape;85;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a:t>
            </a:r>
            <a:r>
              <a:rPr lang="en">
                <a:solidFill>
                  <a:srgbClr val="FFFFFF"/>
                </a:solidFill>
                <a:highlight>
                  <a:srgbClr val="000000"/>
                </a:highlight>
              </a:rPr>
              <a:t>When the US flag is displayed with flags of organizations, cities, and states, it should be at the peak</a:t>
            </a:r>
            <a:endParaRPr>
              <a:solidFill>
                <a:srgbClr val="FFFFFF"/>
              </a:solidFill>
              <a:highlight>
                <a:srgbClr val="000000"/>
              </a:highlight>
            </a:endParaRPr>
          </a:p>
          <a:p>
            <a:pPr marL="0" lvl="0" indent="0" algn="l" rtl="0">
              <a:spcBef>
                <a:spcPts val="1600"/>
              </a:spcBef>
              <a:spcAft>
                <a:spcPts val="0"/>
              </a:spcAft>
              <a:buNone/>
            </a:pPr>
            <a:r>
              <a:rPr lang="en">
                <a:solidFill>
                  <a:srgbClr val="FFFFFF"/>
                </a:solidFill>
                <a:highlight>
                  <a:srgbClr val="000000"/>
                </a:highlight>
              </a:rPr>
              <a:t>-The US flag should be hoisted first and lowered last when the flags are on adjacent masts</a:t>
            </a:r>
            <a:endParaRPr>
              <a:solidFill>
                <a:srgbClr val="FFFFFF"/>
              </a:solidFill>
              <a:highlight>
                <a:srgbClr val="000000"/>
              </a:highlight>
            </a:endParaRPr>
          </a:p>
          <a:p>
            <a:pPr marL="0" lvl="0" indent="0" algn="l" rtl="0">
              <a:spcBef>
                <a:spcPts val="1600"/>
              </a:spcBef>
              <a:spcAft>
                <a:spcPts val="0"/>
              </a:spcAft>
              <a:buNone/>
            </a:pPr>
            <a:r>
              <a:rPr lang="en">
                <a:solidFill>
                  <a:srgbClr val="FFFFFF"/>
                </a:solidFill>
                <a:highlight>
                  <a:srgbClr val="000000"/>
                </a:highlight>
              </a:rPr>
              <a:t>-When displaying the flag on a wall, display it vertically or horizontally </a:t>
            </a:r>
            <a:endParaRPr>
              <a:solidFill>
                <a:srgbClr val="FFFFFF"/>
              </a:solidFill>
              <a:highlight>
                <a:srgbClr val="000000"/>
              </a:highlight>
            </a:endParaRPr>
          </a:p>
          <a:p>
            <a:pPr marL="0" lvl="0" indent="0" algn="l" rtl="0">
              <a:spcBef>
                <a:spcPts val="1600"/>
              </a:spcBef>
              <a:spcAft>
                <a:spcPts val="0"/>
              </a:spcAft>
              <a:buNone/>
            </a:pPr>
            <a:r>
              <a:rPr lang="en">
                <a:solidFill>
                  <a:srgbClr val="FFFFFF"/>
                </a:solidFill>
                <a:highlight>
                  <a:srgbClr val="000000"/>
                </a:highlight>
              </a:rPr>
              <a:t>-When the flag is displayed on balcony, it should be angled skywards</a:t>
            </a:r>
            <a:endParaRPr>
              <a:solidFill>
                <a:srgbClr val="FFFFFF"/>
              </a:solidFill>
              <a:highlight>
                <a:srgbClr val="000000"/>
              </a:highlight>
            </a:endParaRPr>
          </a:p>
          <a:p>
            <a:pPr marL="0" lvl="0" indent="0" algn="l" rtl="0">
              <a:spcBef>
                <a:spcPts val="1600"/>
              </a:spcBef>
              <a:spcAft>
                <a:spcPts val="1600"/>
              </a:spcAft>
              <a:buNone/>
            </a:pPr>
            <a:r>
              <a:rPr lang="en">
                <a:solidFill>
                  <a:srgbClr val="FFFFFF"/>
                </a:solidFill>
                <a:highlight>
                  <a:srgbClr val="000000"/>
                </a:highlight>
              </a:rPr>
              <a:t>-When the flag crosses paths with other flags during a procession, it should pass in front of the direction of travel</a:t>
            </a:r>
            <a:endParaRPr>
              <a:solidFill>
                <a:srgbClr val="FFFFFF"/>
              </a:solidFill>
              <a:highlight>
                <a:srgbClr val="000000"/>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tx1"/>
                </a:solidFill>
              </a:rPr>
              <a:t>How to properly fold a flag</a:t>
            </a:r>
            <a:endParaRPr dirty="0">
              <a:solidFill>
                <a:schemeClr val="tx1"/>
              </a:solidFill>
            </a:endParaRPr>
          </a:p>
        </p:txBody>
      </p:sp>
      <p:sp>
        <p:nvSpPr>
          <p:cNvPr id="91" name="Google Shape;91;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92" name="Google Shape;92;p19" descr="Introducing the 13th edition of the Boy Scout Handbook and #HandbookHacks! For this #HandbookHack learn how to fold the American flag as explained on pg. 59 of the Boy Scout Handbook.The 13th edition includes all those tried and true tips about outdoor adventure, lessons on character and leadership and some new content about cyberbullying, STEM education and sustainability.&#10;&#10;To join the fun and adventure of Scouting for yourself, visit https://beascout.scouting.org/. You can grab a copy of the Boy Scout Handbook by heading to http://www.scoutstuff.org/." title="Folding the American Flag - Boy Scouts of America Handbook Hacks">
            <a:hlinkClick r:id="rId4"/>
          </p:cNvPr>
          <p:cNvPicPr preferRelativeResize="0"/>
          <p:nvPr/>
        </p:nvPicPr>
        <p:blipFill>
          <a:blip r:embed="rId5">
            <a:alphaModFix/>
          </a:blip>
          <a:stretch>
            <a:fillRect/>
          </a:stretch>
        </p:blipFill>
        <p:spPr>
          <a:xfrm>
            <a:off x="1439863" y="1152474"/>
            <a:ext cx="5674445" cy="4139961"/>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353</Words>
  <Application>Microsoft Macintosh PowerPoint</Application>
  <PresentationFormat>On-screen Show (16:9)</PresentationFormat>
  <Paragraphs>29</Paragraphs>
  <Slides>7</Slides>
  <Notes>7</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7</vt:i4>
      </vt:variant>
    </vt:vector>
  </HeadingPairs>
  <TitlesOfParts>
    <vt:vector size="9" baseType="lpstr">
      <vt:lpstr>Arial</vt:lpstr>
      <vt:lpstr>Simple Light</vt:lpstr>
      <vt:lpstr>Flag Etiquette</vt:lpstr>
      <vt:lpstr>Flag etiquette</vt:lpstr>
      <vt:lpstr>What to do during a flag ceremony</vt:lpstr>
      <vt:lpstr>What to do during a parade</vt:lpstr>
      <vt:lpstr>How to display the flag:part 1</vt:lpstr>
      <vt:lpstr>How to display the flag:part 2</vt:lpstr>
      <vt:lpstr>How to properly fold a flag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Flag Etiquette</dc:title>
  <cp:lastModifiedBy>Olivia Danjou</cp:lastModifiedBy>
  <cp:revision>2</cp:revision>
  <dcterms:modified xsi:type="dcterms:W3CDTF">2020-06-01T01:27:55Z</dcterms:modified>
</cp:coreProperties>
</file>